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9" r:id="rId2"/>
    <p:sldId id="263" r:id="rId3"/>
    <p:sldId id="278" r:id="rId4"/>
    <p:sldId id="262" r:id="rId5"/>
    <p:sldId id="274" r:id="rId6"/>
    <p:sldId id="267" r:id="rId7"/>
    <p:sldId id="270" r:id="rId8"/>
    <p:sldId id="268" r:id="rId9"/>
    <p:sldId id="269" r:id="rId10"/>
    <p:sldId id="275" r:id="rId11"/>
    <p:sldId id="277" r:id="rId12"/>
    <p:sldId id="261" r:id="rId13"/>
    <p:sldId id="280" r:id="rId14"/>
    <p:sldId id="271" r:id="rId15"/>
    <p:sldId id="272" r:id="rId16"/>
    <p:sldId id="276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80094" autoAdjust="0"/>
  </p:normalViewPr>
  <p:slideViewPr>
    <p:cSldViewPr snapToGrid="0" snapToObjects="1">
      <p:cViewPr>
        <p:scale>
          <a:sx n="118" d="100"/>
          <a:sy n="118" d="100"/>
        </p:scale>
        <p:origin x="606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5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1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rokaj/BDA_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jonne.kurokallio@aalto.fi" TargetMode="External"/><Relationship Id="rId4" Type="http://schemas.openxmlformats.org/officeDocument/2006/relationships/hyperlink" Target="mailto:suchoale@fjfi.cvut.cz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0FAC2E94-8EB7-4AEB-A7AE-4DCA7D6F87E6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Diagnosis of breast cancer by Bayesian Logistic Regression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D9D6FC-73CF-4D01-9153-4583EA150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/>
              <a:t>BDA Project Presentation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BEFD2D8-9497-4AEF-B5CC-9177BE83DB9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66372" y="3867994"/>
            <a:ext cx="2464025" cy="641814"/>
          </a:xfrm>
        </p:spPr>
        <p:txBody>
          <a:bodyPr/>
          <a:lstStyle/>
          <a:p>
            <a:pPr algn="r"/>
            <a:r>
              <a:rPr lang="fi-FI" dirty="0"/>
              <a:t>Jonne Kurokallio</a:t>
            </a:r>
          </a:p>
          <a:p>
            <a:pPr algn="r"/>
            <a:r>
              <a:rPr lang="fi-FI" dirty="0"/>
              <a:t>Ales Suchomel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784CE31-FA8F-48A8-BEB1-481BA901AD3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916331" y="4445071"/>
            <a:ext cx="2464025" cy="294419"/>
          </a:xfrm>
        </p:spPr>
        <p:txBody>
          <a:bodyPr/>
          <a:lstStyle/>
          <a:p>
            <a:pPr algn="r"/>
            <a:r>
              <a:rPr lang="en-US" dirty="0"/>
              <a:t>14. 12. 2020</a:t>
            </a:r>
          </a:p>
        </p:txBody>
      </p:sp>
    </p:spTree>
    <p:extLst>
      <p:ext uri="{BB962C8B-B14F-4D97-AF65-F5344CB8AC3E}">
        <p14:creationId xmlns:p14="http://schemas.microsoft.com/office/powerpoint/2010/main" val="319888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87338" y="1174965"/>
            <a:ext cx="8497093" cy="3234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Do you have any questions?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800" b="0" dirty="0"/>
              <a:t>Detailed report along with the source codes are available from</a:t>
            </a:r>
            <a:endParaRPr lang="fi-FI" sz="1800" b="0" dirty="0"/>
          </a:p>
          <a:p>
            <a:pPr>
              <a:lnSpc>
                <a:spcPct val="90000"/>
              </a:lnSpc>
            </a:pPr>
            <a:r>
              <a:rPr lang="fi-FI" sz="1800" b="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https://github.com/kurokaj/BDA_project</a:t>
            </a:r>
            <a:r>
              <a:rPr lang="fi-FI" sz="1800" b="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fi-FI" sz="1500" dirty="0"/>
          </a:p>
          <a:p>
            <a:pPr>
              <a:lnSpc>
                <a:spcPct val="90000"/>
              </a:lnSpc>
            </a:pPr>
            <a:r>
              <a:rPr lang="fi-FI" sz="2000" dirty="0"/>
              <a:t>Contact information:</a:t>
            </a:r>
          </a:p>
          <a:p>
            <a:pPr>
              <a:lnSpc>
                <a:spcPct val="90000"/>
              </a:lnSpc>
            </a:pPr>
            <a:r>
              <a:rPr lang="fi-FI" sz="1800" b="0" dirty="0"/>
              <a:t>Ales Suchomel 		   – </a:t>
            </a:r>
            <a:r>
              <a:rPr lang="fi-FI" sz="1800" b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suchoale@fjfi.cvut.cz </a:t>
            </a:r>
            <a:endParaRPr lang="fi-FI" sz="1800" b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fi-FI" sz="1800" b="0" dirty="0"/>
              <a:t>Jonne Kurokallio 	              – </a:t>
            </a:r>
            <a:r>
              <a:rPr lang="fi-FI" sz="1800" b="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jonne.kurokallio@aalto.fi</a:t>
            </a:r>
            <a:endParaRPr lang="fi-FI" sz="1800" b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fi-FI" sz="15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>
          <a:xfrm>
            <a:off x="287338" y="21510"/>
            <a:ext cx="8497093" cy="1153455"/>
          </a:xfrm>
        </p:spPr>
        <p:txBody>
          <a:bodyPr>
            <a:normAutofit/>
          </a:bodyPr>
          <a:lstStyle/>
          <a:p>
            <a:r>
              <a:rPr lang="fi-FI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037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3FB315D-4ADB-49CF-8E83-FED7F7C9CC3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8443968" cy="1041475"/>
          </a:xfrm>
        </p:spPr>
        <p:txBody>
          <a:bodyPr/>
          <a:lstStyle/>
          <a:p>
            <a:r>
              <a:rPr lang="en-US" dirty="0"/>
              <a:t>Appendix – Data</a:t>
            </a:r>
          </a:p>
        </p:txBody>
      </p:sp>
      <p:pic>
        <p:nvPicPr>
          <p:cNvPr id="5" name="Kuva 5">
            <a:extLst>
              <a:ext uri="{FF2B5EF4-FFF2-40B4-BE49-F238E27FC236}">
                <a16:creationId xmlns:a16="http://schemas.microsoft.com/office/drawing/2014/main" id="{C9BAF9ED-EE9C-4286-BB51-27004CE2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39" y="811479"/>
            <a:ext cx="3933825" cy="371475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2ADE54E-CC77-45A8-8A5B-B5D8AEA6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8" y="1337252"/>
            <a:ext cx="3743604" cy="24689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813A54A-07CD-428D-9599-9110FF78C0F5}"/>
              </a:ext>
            </a:extLst>
          </p:cNvPr>
          <p:cNvSpPr txBox="1"/>
          <p:nvPr/>
        </p:nvSpPr>
        <p:spPr>
          <a:xfrm>
            <a:off x="558158" y="3806248"/>
            <a:ext cx="366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8: Plot of explained ratios of all principal components.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D2F371A2-D97A-4A7A-BBCB-C3D7B77FA0EC}"/>
              </a:ext>
            </a:extLst>
          </p:cNvPr>
          <p:cNvSpPr txBox="1"/>
          <p:nvPr/>
        </p:nvSpPr>
        <p:spPr>
          <a:xfrm>
            <a:off x="4817962" y="4403118"/>
            <a:ext cx="3656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9: Feature description.</a:t>
            </a:r>
          </a:p>
        </p:txBody>
      </p:sp>
    </p:spTree>
    <p:extLst>
      <p:ext uri="{BB962C8B-B14F-4D97-AF65-F5344CB8AC3E}">
        <p14:creationId xmlns:p14="http://schemas.microsoft.com/office/powerpoint/2010/main" val="107685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DDF193C-F20A-4819-B6A3-2E2499192E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sz="3600" dirty="0"/>
              <a:t>Appendix </a:t>
            </a:r>
            <a:r>
              <a:rPr lang="en-US" sz="3600" dirty="0"/>
              <a:t>–</a:t>
            </a:r>
            <a:r>
              <a:rPr lang="fi-FI" sz="3600" dirty="0"/>
              <a:t> Data</a:t>
            </a:r>
            <a:endParaRPr lang="en-GB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C95569E-24AF-41A9-AAD5-83608FDB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59" y="24664"/>
            <a:ext cx="4761782" cy="482371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D092E17-9BF8-4D58-BE53-1F2FE60C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8" y="1430170"/>
            <a:ext cx="3562994" cy="2283159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31559869-CAF2-4E53-9B0F-7235CC6AE37D}"/>
              </a:ext>
            </a:extLst>
          </p:cNvPr>
          <p:cNvSpPr txBox="1"/>
          <p:nvPr/>
        </p:nvSpPr>
        <p:spPr>
          <a:xfrm>
            <a:off x="491674" y="3697892"/>
            <a:ext cx="366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10: Plot of Andrew curves for both classes (M and B).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69B8198-C61A-4925-8FCB-BFF6214C5C93}"/>
              </a:ext>
            </a:extLst>
          </p:cNvPr>
          <p:cNvSpPr txBox="1"/>
          <p:nvPr/>
        </p:nvSpPr>
        <p:spPr>
          <a:xfrm>
            <a:off x="4339558" y="4779102"/>
            <a:ext cx="469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11: Pair-wise scatter plots and relative distributions of all features. Points are colored by diagnosis.</a:t>
            </a:r>
          </a:p>
        </p:txBody>
      </p:sp>
    </p:spTree>
    <p:extLst>
      <p:ext uri="{BB962C8B-B14F-4D97-AF65-F5344CB8AC3E}">
        <p14:creationId xmlns:p14="http://schemas.microsoft.com/office/powerpoint/2010/main" val="399091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CB158CD-CF49-45A8-8A95-B6277FADA50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E45AE31B-AE87-45B7-AE0A-0D86D5B4EDA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61641E0E-8DF6-476C-AC1B-E528AD0C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80" y="2308128"/>
            <a:ext cx="2695951" cy="119079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7491B3A2-89CF-4689-84D7-08A41E92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280" y="3712374"/>
            <a:ext cx="379147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8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4E9B1907-BFC6-43C9-A7DE-01723F067F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Appendix – Stan code</a:t>
            </a:r>
          </a:p>
          <a:p>
            <a:endParaRPr lang="en-US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4BDB650-B771-4D9F-A81F-1ECB3067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04" y="2603925"/>
            <a:ext cx="6096851" cy="202910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C5F4920-6DF4-4853-97B6-9DCF1D27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04" y="784650"/>
            <a:ext cx="3248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2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06B4A4E-015B-4248-A137-DF43634BA5E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69DD079-ED8B-4D8F-AB26-9709C84D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0" y="528225"/>
            <a:ext cx="4267796" cy="163852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882EF473-AA8B-441E-8073-650AAFAC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0" y="566330"/>
            <a:ext cx="4229690" cy="320084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0355BF81-9E1C-4DE8-BA1D-E0B96450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28" y="2433654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E164FD1-F618-452F-9A1A-A3FD7DCB3C87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5433731" cy="1041475"/>
          </a:xfrm>
        </p:spPr>
        <p:txBody>
          <a:bodyPr/>
          <a:lstStyle/>
          <a:p>
            <a:r>
              <a:rPr lang="en-US" dirty="0"/>
              <a:t>Appendix – Run code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D86E7DC-7FC2-485E-B063-A2318758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10" y="1006020"/>
            <a:ext cx="71923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9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086C60F2-50FA-4106-9A5C-A5993EFD4DD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31772" y="26955"/>
            <a:ext cx="8747491" cy="1016294"/>
          </a:xfrm>
        </p:spPr>
        <p:txBody>
          <a:bodyPr/>
          <a:lstStyle/>
          <a:p>
            <a:r>
              <a:rPr lang="en-GB" sz="3600" dirty="0"/>
              <a:t>Appendix - Posterior predictive check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F70EC45-C06F-4865-9EBE-A701CBC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0" y="783656"/>
            <a:ext cx="3040887" cy="37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ADE51406-A7A8-4AA8-8C2E-C6FAA1A381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3DE726-7482-48D4-86FA-5CFEB5A9A6A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1028012"/>
            <a:ext cx="8492897" cy="3049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0" dirty="0"/>
              <a:t>Bayesian workflow and analysis to breast cancer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0" dirty="0" err="1"/>
              <a:t>Binary</a:t>
            </a:r>
            <a:r>
              <a:rPr lang="fi-FI" sz="2000" b="0" dirty="0"/>
              <a:t> </a:t>
            </a:r>
            <a:r>
              <a:rPr lang="fi-FI" sz="2000" b="0" dirty="0" err="1"/>
              <a:t>classification</a:t>
            </a:r>
            <a:r>
              <a:rPr lang="fi-FI" sz="2000" b="0" dirty="0"/>
              <a:t> </a:t>
            </a:r>
            <a:r>
              <a:rPr lang="fi-FI" sz="2000" b="0" dirty="0" err="1"/>
              <a:t>task</a:t>
            </a:r>
            <a:endParaRPr lang="fi-FI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Models compared using leave-one-out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Predictive performance was evaluated on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6554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9232954-8999-45B7-84E1-5182CF0760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9" y="26955"/>
            <a:ext cx="8497093" cy="1016294"/>
          </a:xfrm>
        </p:spPr>
        <p:txBody>
          <a:bodyPr/>
          <a:lstStyle/>
          <a:p>
            <a:r>
              <a:rPr lang="fi-FI" dirty="0"/>
              <a:t>Breast cancer Wisconsin dataset</a:t>
            </a:r>
            <a:endParaRPr lang="en-GB" dirty="0"/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E8DB199-772E-47C5-AEC0-64E3549A9E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87339" y="1043249"/>
            <a:ext cx="4150122" cy="2936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General:</a:t>
            </a:r>
          </a:p>
          <a:p>
            <a:r>
              <a:rPr lang="en-US" sz="2000" b="0" dirty="0"/>
              <a:t>Available from UCI and </a:t>
            </a:r>
            <a:r>
              <a:rPr lang="en-US" sz="2000" b="0" dirty="0" err="1"/>
              <a:t>kaggle</a:t>
            </a:r>
            <a:endParaRPr lang="en-US" sz="2000" b="0" dirty="0"/>
          </a:p>
          <a:p>
            <a:r>
              <a:rPr lang="en-US" sz="2000" b="0" dirty="0"/>
              <a:t>Relatively widely used for binary classification</a:t>
            </a:r>
          </a:p>
          <a:p>
            <a:pPr lvl="1"/>
            <a:r>
              <a:rPr lang="en-US" sz="2000" dirty="0"/>
              <a:t>R</a:t>
            </a:r>
            <a:r>
              <a:rPr lang="en-US" sz="2000" b="0" dirty="0"/>
              <a:t>esulting accuracy often &gt; 95</a:t>
            </a:r>
          </a:p>
          <a:p>
            <a:pPr lvl="1"/>
            <a:r>
              <a:rPr lang="en-US" sz="2000" dirty="0"/>
              <a:t>N</a:t>
            </a:r>
            <a:r>
              <a:rPr lang="en-US" sz="2000" b="0" dirty="0"/>
              <a:t>ot aware of any previous use of </a:t>
            </a:r>
            <a:r>
              <a:rPr lang="en-US" sz="2000" dirty="0"/>
              <a:t>B</a:t>
            </a:r>
            <a:r>
              <a:rPr lang="en-US" sz="2000" b="0" dirty="0"/>
              <a:t>ayesian methods</a:t>
            </a:r>
          </a:p>
          <a:p>
            <a:endParaRPr lang="en-US" b="0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5CFE6C-E06E-4AA6-A829-896909CBCC6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705748" y="1043249"/>
            <a:ext cx="4078684" cy="293621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Characteristics:</a:t>
            </a:r>
          </a:p>
          <a:p>
            <a:r>
              <a:rPr lang="en-GB" sz="2000" b="0" dirty="0"/>
              <a:t>569 measurements of fine needle aspiration extractions</a:t>
            </a:r>
            <a:endParaRPr lang="fi-FI" sz="2000" b="0" dirty="0"/>
          </a:p>
          <a:p>
            <a:r>
              <a:rPr lang="fi-FI" sz="2000" b="0" dirty="0"/>
              <a:t>10 numerical features </a:t>
            </a:r>
            <a:r>
              <a:rPr lang="en-US" sz="2000" b="0" dirty="0"/>
              <a:t>describing the tumor’s shape and size</a:t>
            </a:r>
          </a:p>
          <a:p>
            <a:r>
              <a:rPr lang="en-US" sz="2000" b="0" dirty="0"/>
              <a:t>2 diagnosis malignant (212) and benign (357)</a:t>
            </a:r>
            <a:endParaRPr lang="fi-FI" sz="2000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9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7071E864-6145-4D9B-8D4B-7A05D40F4DE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Models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94C9B51-83EA-4688-8A77-7F9024EFDA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880" y="891278"/>
            <a:ext cx="4279120" cy="3360944"/>
          </a:xfrm>
        </p:spPr>
        <p:txBody>
          <a:bodyPr/>
          <a:lstStyle/>
          <a:p>
            <a:pPr marL="0" indent="0">
              <a:buNone/>
            </a:pPr>
            <a:r>
              <a:rPr lang="fi-FI" sz="2400" dirty="0"/>
              <a:t>Base models:</a:t>
            </a:r>
          </a:p>
          <a:p>
            <a:r>
              <a:rPr lang="fi-FI" sz="1800" b="0" dirty="0"/>
              <a:t>Bayesian logistic regression</a:t>
            </a:r>
          </a:p>
          <a:p>
            <a:pPr lvl="1"/>
            <a:r>
              <a:rPr lang="fi-FI" sz="1800" b="0" dirty="0"/>
              <a:t>Linear </a:t>
            </a:r>
            <a:r>
              <a:rPr lang="en-GB" sz="1800" b="0" dirty="0"/>
              <a:t>correlation between features and predictions</a:t>
            </a:r>
          </a:p>
          <a:p>
            <a:pPr lvl="1"/>
            <a:r>
              <a:rPr lang="fi-FI" sz="1800" b="0" dirty="0"/>
              <a:t>Binarized by Bernoulli</a:t>
            </a:r>
          </a:p>
          <a:p>
            <a:r>
              <a:rPr lang="fi-FI" sz="1800" b="0" dirty="0"/>
              <a:t>Differ by priors and number of parameters (data features)</a:t>
            </a:r>
          </a:p>
          <a:p>
            <a:endParaRPr lang="fi-FI" sz="2000" b="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19" y="2297966"/>
            <a:ext cx="3866477" cy="2502782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E64B8D46-3AAF-4099-88B6-0E1BBA24E4D8}"/>
              </a:ext>
            </a:extLst>
          </p:cNvPr>
          <p:cNvSpPr txBox="1"/>
          <p:nvPr/>
        </p:nvSpPr>
        <p:spPr>
          <a:xfrm>
            <a:off x="4859221" y="4800748"/>
            <a:ext cx="396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2: Plot of tested prior distributions (Normal, Cauchy, Student’s).</a:t>
            </a:r>
          </a:p>
        </p:txBody>
      </p:sp>
      <p:sp>
        <p:nvSpPr>
          <p:cNvPr id="13" name="Zástupný text 3">
            <a:extLst>
              <a:ext uri="{FF2B5EF4-FFF2-40B4-BE49-F238E27FC236}">
                <a16:creationId xmlns:a16="http://schemas.microsoft.com/office/drawing/2014/main" id="{4A391653-EF66-4245-AA9B-D7AB4DAC1C58}"/>
              </a:ext>
            </a:extLst>
          </p:cNvPr>
          <p:cNvSpPr txBox="1">
            <a:spLocks/>
          </p:cNvSpPr>
          <p:nvPr/>
        </p:nvSpPr>
        <p:spPr>
          <a:xfrm>
            <a:off x="4859221" y="872745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1762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Priors:</a:t>
            </a:r>
          </a:p>
          <a:p>
            <a:r>
              <a:rPr lang="en-US" sz="1800" b="0" dirty="0"/>
              <a:t>Weakly informative</a:t>
            </a:r>
          </a:p>
          <a:p>
            <a:r>
              <a:rPr lang="en-US" sz="1800" b="0" dirty="0"/>
              <a:t>Different scales tested but always centered to zero</a:t>
            </a:r>
            <a:endParaRPr lang="fi-FI" sz="18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154002E6-9010-4040-8276-30A8A5B87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2" y="3294535"/>
            <a:ext cx="3962953" cy="1028844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641625A4-B009-44DE-9CEF-16BC3F9B5BBD}"/>
              </a:ext>
            </a:extLst>
          </p:cNvPr>
          <p:cNvSpPr txBox="1"/>
          <p:nvPr/>
        </p:nvSpPr>
        <p:spPr>
          <a:xfrm>
            <a:off x="338935" y="4252222"/>
            <a:ext cx="396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1: Stan code for logistic regression with Normal priors.</a:t>
            </a:r>
          </a:p>
        </p:txBody>
      </p:sp>
    </p:spTree>
    <p:extLst>
      <p:ext uri="{BB962C8B-B14F-4D97-AF65-F5344CB8AC3E}">
        <p14:creationId xmlns:p14="http://schemas.microsoft.com/office/powerpoint/2010/main" val="21183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2AD3AA6A-ED45-4B00-8636-B9C80E961A6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Data processing pipeline</a:t>
            </a:r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0E7A87-E358-4506-A5E0-417078DBFFC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886584"/>
            <a:ext cx="8492897" cy="36017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preprocessing </a:t>
            </a:r>
            <a:r>
              <a:rPr lang="en-US" sz="1400" b="0" dirty="0">
                <a:solidFill>
                  <a:schemeClr val="accent3"/>
                </a:solidFill>
              </a:rPr>
              <a:t>(standardization, feature selection, PCA)</a:t>
            </a:r>
            <a:r>
              <a:rPr lang="en-US" sz="1200" b="0" dirty="0"/>
              <a:t>	</a:t>
            </a:r>
          </a:p>
          <a:p>
            <a:pPr lvl="1" indent="0">
              <a:buNone/>
            </a:pPr>
            <a:r>
              <a:rPr lang="en-US" sz="1400" b="0" dirty="0"/>
              <a:t>set of 6 different datasets (Origin, Stand, Custom-5, PCA-all, PCA-6, PCA-3)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splitting </a:t>
            </a:r>
            <a:r>
              <a:rPr lang="en-US" sz="1400" b="0" dirty="0">
                <a:solidFill>
                  <a:schemeClr val="accent3"/>
                </a:solidFill>
              </a:rPr>
              <a:t>(setting apart 20 percent of points for final evaluation)</a:t>
            </a:r>
          </a:p>
          <a:p>
            <a:pPr lvl="1" indent="0">
              <a:buNone/>
            </a:pPr>
            <a:r>
              <a:rPr lang="en-US" sz="1400" b="0" dirty="0"/>
              <a:t>train and test sets of the prepared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Stan model compilation </a:t>
            </a:r>
            <a:r>
              <a:rPr lang="en-US" sz="1400" b="0" dirty="0">
                <a:solidFill>
                  <a:schemeClr val="accent3"/>
                </a:solidFill>
              </a:rPr>
              <a:t>(classifiers differentiated by priors, flexible regarding feature counts)</a:t>
            </a:r>
          </a:p>
          <a:p>
            <a:pPr lvl="1" indent="0">
              <a:buNone/>
            </a:pPr>
            <a:r>
              <a:rPr lang="en-US" sz="1400" b="0" dirty="0"/>
              <a:t>set of 3 interchangeable </a:t>
            </a:r>
            <a:r>
              <a:rPr lang="en-US" sz="1400" b="0" dirty="0" err="1"/>
              <a:t>StanModel</a:t>
            </a:r>
            <a:r>
              <a:rPr lang="en-US" sz="1400" b="0" dirty="0"/>
              <a:t> objects (Normal, Student-T, Cauchy)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Default sampling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train datasets</a:t>
            </a:r>
            <a:r>
              <a:rPr lang="en-US" sz="1800" b="0" dirty="0">
                <a:solidFill>
                  <a:schemeClr val="accent3"/>
                </a:solidFill>
              </a:rPr>
              <a:t>) </a:t>
            </a:r>
          </a:p>
          <a:p>
            <a:pPr lvl="1" indent="0">
              <a:buNone/>
            </a:pPr>
            <a:r>
              <a:rPr lang="en-US" sz="1400" b="0" dirty="0"/>
              <a:t>many warnings (divergences, </a:t>
            </a:r>
            <a:r>
              <a:rPr lang="en-US" sz="1400" dirty="0" err="1"/>
              <a:t>R</a:t>
            </a:r>
            <a:r>
              <a:rPr lang="en-US" sz="1400" b="0" dirty="0" err="1"/>
              <a:t>hat</a:t>
            </a:r>
            <a:r>
              <a:rPr lang="en-US" sz="1400" b="0" dirty="0"/>
              <a:t> &gt; 1.1, khat &gt; 0.7, tree depth saturation)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Tuning stan options </a:t>
            </a:r>
            <a:r>
              <a:rPr lang="en-US" sz="1400" b="0" dirty="0">
                <a:solidFill>
                  <a:schemeClr val="accent3"/>
                </a:solidFill>
              </a:rPr>
              <a:t>(finally setting </a:t>
            </a:r>
            <a:r>
              <a:rPr lang="en-US" sz="1400" b="0" dirty="0" err="1">
                <a:solidFill>
                  <a:schemeClr val="accent3"/>
                </a:solidFill>
              </a:rPr>
              <a:t>max_treedepth</a:t>
            </a:r>
            <a:r>
              <a:rPr lang="en-US" sz="1400" b="0" dirty="0">
                <a:solidFill>
                  <a:schemeClr val="accent3"/>
                </a:solidFill>
              </a:rPr>
              <a:t> = 15, </a:t>
            </a:r>
            <a:r>
              <a:rPr lang="en-US" sz="1400" b="0" dirty="0" err="1">
                <a:solidFill>
                  <a:schemeClr val="accent3"/>
                </a:solidFill>
              </a:rPr>
              <a:t>iter_count</a:t>
            </a:r>
            <a:r>
              <a:rPr lang="en-US" sz="1400" b="0" dirty="0">
                <a:solidFill>
                  <a:schemeClr val="accent3"/>
                </a:solidFill>
              </a:rPr>
              <a:t> = 2200, rest to default)</a:t>
            </a:r>
          </a:p>
          <a:p>
            <a:pPr lvl="1" indent="0">
              <a:buNone/>
            </a:pPr>
            <a:r>
              <a:rPr lang="en-US" sz="1400" dirty="0"/>
              <a:t>o</a:t>
            </a:r>
            <a:r>
              <a:rPr lang="en-US" sz="1400" b="0" dirty="0"/>
              <a:t>nly few warnings regarding khat &gt; 0.7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Generating posterior draws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both test and train datasets)</a:t>
            </a:r>
          </a:p>
          <a:p>
            <a:pPr lvl="1" indent="0">
              <a:buNone/>
            </a:pPr>
            <a:r>
              <a:rPr lang="en-US" sz="1400" dirty="0"/>
              <a:t>s</a:t>
            </a:r>
            <a:r>
              <a:rPr lang="en-US" sz="1400" b="0" dirty="0"/>
              <a:t>et of 18 </a:t>
            </a:r>
            <a:r>
              <a:rPr lang="en-US" sz="1400" dirty="0"/>
              <a:t>StanFit4Model </a:t>
            </a:r>
            <a:r>
              <a:rPr lang="en-US" sz="1400" b="0" dirty="0"/>
              <a:t>objects</a:t>
            </a:r>
            <a:r>
              <a:rPr lang="en-US" sz="1400" dirty="0"/>
              <a:t> with point-wise log-likelihoods and predicted labels for both splits</a:t>
            </a:r>
          </a:p>
          <a:p>
            <a:br>
              <a:rPr lang="en-US" b="0" dirty="0"/>
            </a:br>
            <a:r>
              <a:rPr lang="en-US" b="0" dirty="0"/>
              <a:t>  </a:t>
            </a:r>
          </a:p>
          <a:p>
            <a:endParaRPr lang="en-US" dirty="0"/>
          </a:p>
        </p:txBody>
      </p:sp>
      <p:sp>
        <p:nvSpPr>
          <p:cNvPr id="4" name="Šipka: doprava 3">
            <a:extLst>
              <a:ext uri="{FF2B5EF4-FFF2-40B4-BE49-F238E27FC236}">
                <a16:creationId xmlns:a16="http://schemas.microsoft.com/office/drawing/2014/main" id="{3ADF8264-493C-4328-8D15-93D5342D3902}"/>
              </a:ext>
            </a:extLst>
          </p:cNvPr>
          <p:cNvSpPr/>
          <p:nvPr/>
        </p:nvSpPr>
        <p:spPr>
          <a:xfrm>
            <a:off x="490758" y="1208931"/>
            <a:ext cx="343948" cy="1937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51D04324-F703-4F02-B63C-ADC75D7C6FC7}"/>
              </a:ext>
            </a:extLst>
          </p:cNvPr>
          <p:cNvSpPr/>
          <p:nvPr/>
        </p:nvSpPr>
        <p:spPr>
          <a:xfrm>
            <a:off x="490758" y="1843732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Šipka: doprava 5">
            <a:extLst>
              <a:ext uri="{FF2B5EF4-FFF2-40B4-BE49-F238E27FC236}">
                <a16:creationId xmlns:a16="http://schemas.microsoft.com/office/drawing/2014/main" id="{4342037D-4290-495B-859A-B0E4B61213AD}"/>
              </a:ext>
            </a:extLst>
          </p:cNvPr>
          <p:cNvSpPr/>
          <p:nvPr/>
        </p:nvSpPr>
        <p:spPr>
          <a:xfrm>
            <a:off x="490758" y="24561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1C4D86E4-CA21-4AE9-8D2E-F20C36889BD8}"/>
              </a:ext>
            </a:extLst>
          </p:cNvPr>
          <p:cNvSpPr/>
          <p:nvPr/>
        </p:nvSpPr>
        <p:spPr>
          <a:xfrm>
            <a:off x="490758" y="3068586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F5447779-E005-4873-97E6-4A2E98E4DF1C}"/>
              </a:ext>
            </a:extLst>
          </p:cNvPr>
          <p:cNvSpPr/>
          <p:nvPr/>
        </p:nvSpPr>
        <p:spPr>
          <a:xfrm>
            <a:off x="471184" y="3681013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id="{A30AD609-0F5B-4B1F-85E1-7AB8EEAC77A9}"/>
              </a:ext>
            </a:extLst>
          </p:cNvPr>
          <p:cNvSpPr/>
          <p:nvPr/>
        </p:nvSpPr>
        <p:spPr>
          <a:xfrm>
            <a:off x="483011" y="429104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1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B4AFC390-9F26-45FC-9F6C-11B093CDFD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Comparison and sensitivity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D6B0AEE-95F4-49D5-9240-9709C305DF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44155" y="1089474"/>
            <a:ext cx="8019174" cy="2936212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/>
              <a:t>No significant differences in scores (</a:t>
            </a:r>
            <a:r>
              <a:rPr lang="en-US" sz="1600" b="0" dirty="0" err="1"/>
              <a:t>elpd</a:t>
            </a:r>
            <a:r>
              <a:rPr lang="en-US" sz="1600" b="0" dirty="0"/>
              <a:t>, accuracy) for most dataset-prior combinations.</a:t>
            </a:r>
          </a:p>
          <a:p>
            <a:pPr marL="0" indent="0">
              <a:buNone/>
            </a:pPr>
            <a:r>
              <a:rPr lang="en-US" sz="1600" b="0" dirty="0"/>
              <a:t> 	  </a:t>
            </a:r>
            <a:r>
              <a:rPr lang="en-US" sz="1400" dirty="0"/>
              <a:t>The classification is robust to changes in priors and preprocessing.</a:t>
            </a:r>
          </a:p>
          <a:p>
            <a:pPr marL="0" indent="0">
              <a:buNone/>
            </a:pPr>
            <a:r>
              <a:rPr lang="en-US" sz="1600" dirty="0"/>
              <a:t>Other findings:</a:t>
            </a:r>
          </a:p>
          <a:p>
            <a:r>
              <a:rPr lang="en-US" sz="1400" b="0" dirty="0"/>
              <a:t>both train and test accuracies </a:t>
            </a:r>
            <a:br>
              <a:rPr lang="en-US" sz="1400" b="0" dirty="0"/>
            </a:br>
            <a:r>
              <a:rPr lang="en-US" sz="1400" b="0" dirty="0"/>
              <a:t>are consistently around 0.91</a:t>
            </a:r>
          </a:p>
          <a:p>
            <a:r>
              <a:rPr lang="en-US" sz="1400" b="0" dirty="0"/>
              <a:t>most of </a:t>
            </a:r>
            <a:r>
              <a:rPr lang="en-US" sz="1400" b="0" dirty="0" err="1"/>
              <a:t>elpd</a:t>
            </a:r>
            <a:r>
              <a:rPr lang="en-US" sz="1400" b="0" dirty="0"/>
              <a:t> values (‘loo’ column) </a:t>
            </a:r>
            <a:br>
              <a:rPr lang="en-US" sz="1400" b="0" dirty="0"/>
            </a:br>
            <a:r>
              <a:rPr lang="en-US" sz="1400" b="0" dirty="0"/>
              <a:t>differ only insignificantly</a:t>
            </a:r>
          </a:p>
          <a:p>
            <a:r>
              <a:rPr lang="en-US" sz="1400" b="0" dirty="0"/>
              <a:t>standardization is necessary</a:t>
            </a:r>
          </a:p>
          <a:p>
            <a:r>
              <a:rPr lang="en-US" sz="1400" b="0" dirty="0"/>
              <a:t>5 features are enough</a:t>
            </a:r>
          </a:p>
          <a:p>
            <a:r>
              <a:rPr lang="en-US" sz="1400" b="0" dirty="0"/>
              <a:t>warnings are not fully eliminated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00A68E-2F82-4F5D-A69A-FC7CB429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76" y="1827533"/>
            <a:ext cx="5370409" cy="2643766"/>
          </a:xfrm>
          <a:prstGeom prst="rect">
            <a:avLst/>
          </a:prstGeom>
        </p:spPr>
      </p:pic>
      <p:sp>
        <p:nvSpPr>
          <p:cNvPr id="9" name="Šipka: doprava 8">
            <a:extLst>
              <a:ext uri="{FF2B5EF4-FFF2-40B4-BE49-F238E27FC236}">
                <a16:creationId xmlns:a16="http://schemas.microsoft.com/office/drawing/2014/main" id="{15D9A054-9679-428A-ADF1-571729FFE960}"/>
              </a:ext>
            </a:extLst>
          </p:cNvPr>
          <p:cNvSpPr/>
          <p:nvPr/>
        </p:nvSpPr>
        <p:spPr>
          <a:xfrm>
            <a:off x="665514" y="14408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0731ED6-5500-4755-91BF-B48843C7DB1F}"/>
              </a:ext>
            </a:extLst>
          </p:cNvPr>
          <p:cNvSpPr txBox="1"/>
          <p:nvPr/>
        </p:nvSpPr>
        <p:spPr>
          <a:xfrm>
            <a:off x="3556392" y="4510104"/>
            <a:ext cx="537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3: Table comparing scores reached by sampling all combinations of priors and datasets.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8F8E7F5-0B95-4849-B9B0-B35858EBFE6B}"/>
              </a:ext>
            </a:extLst>
          </p:cNvPr>
          <p:cNvSpPr txBox="1"/>
          <p:nvPr/>
        </p:nvSpPr>
        <p:spPr>
          <a:xfrm>
            <a:off x="3943847" y="1792429"/>
            <a:ext cx="1025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+ prior</a:t>
            </a:r>
          </a:p>
        </p:txBody>
      </p:sp>
    </p:spTree>
    <p:extLst>
      <p:ext uri="{BB962C8B-B14F-4D97-AF65-F5344CB8AC3E}">
        <p14:creationId xmlns:p14="http://schemas.microsoft.com/office/powerpoint/2010/main" val="69600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D97C0E1E-9E8F-4810-A4DF-8763A608554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Detailed characteristics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E1D404CB-5389-4835-8BCF-C672E90E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" y="1428750"/>
            <a:ext cx="5553075" cy="2286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317043B-F4F5-4641-9F78-8E6C472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86" y="1565375"/>
            <a:ext cx="3208962" cy="215591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92C4C36-06B5-40A7-B4D4-EC4F9FE34B82}"/>
              </a:ext>
            </a:extLst>
          </p:cNvPr>
          <p:cNvSpPr txBox="1"/>
          <p:nvPr/>
        </p:nvSpPr>
        <p:spPr>
          <a:xfrm>
            <a:off x="311145" y="3714749"/>
            <a:ext cx="53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4: Table summarizing the resulting statistics and diagnostics of the Normal-prior model parameters trained on the PCA-6 dataset.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E92EE26-041C-4FE7-A62A-78BE21A8B99F}"/>
              </a:ext>
            </a:extLst>
          </p:cNvPr>
          <p:cNvSpPr txBox="1"/>
          <p:nvPr/>
        </p:nvSpPr>
        <p:spPr>
          <a:xfrm>
            <a:off x="5898786" y="3714750"/>
            <a:ext cx="299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5: Scatter plot of khat diagnostics of the Normal-prior model trained on the PCA-6 dataset.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AAA1221-2A33-4883-9B3F-119B0A258097}"/>
              </a:ext>
            </a:extLst>
          </p:cNvPr>
          <p:cNvSpPr txBox="1"/>
          <p:nvPr/>
        </p:nvSpPr>
        <p:spPr>
          <a:xfrm>
            <a:off x="617806" y="689458"/>
            <a:ext cx="7263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the first 6 PCs (PCA-6 + Normal).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3495BB42-B2E2-4064-8C8D-6591AD646DDB}"/>
              </a:ext>
            </a:extLst>
          </p:cNvPr>
          <p:cNvCxnSpPr>
            <a:cxnSpLocks/>
          </p:cNvCxnSpPr>
          <p:nvPr/>
        </p:nvCxnSpPr>
        <p:spPr>
          <a:xfrm flipH="1">
            <a:off x="7817980" y="1341690"/>
            <a:ext cx="88302" cy="22368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9EC2636-255C-4780-B5EA-43CCDF91F75B}"/>
              </a:ext>
            </a:extLst>
          </p:cNvPr>
          <p:cNvSpPr txBox="1"/>
          <p:nvPr/>
        </p:nvSpPr>
        <p:spPr>
          <a:xfrm>
            <a:off x="7032315" y="1074755"/>
            <a:ext cx="1983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Often cause warnings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E43E964B-7FB7-40A2-98F3-9AE13CF54C30}"/>
              </a:ext>
            </a:extLst>
          </p:cNvPr>
          <p:cNvCxnSpPr>
            <a:cxnSpLocks/>
          </p:cNvCxnSpPr>
          <p:nvPr/>
        </p:nvCxnSpPr>
        <p:spPr>
          <a:xfrm>
            <a:off x="8246692" y="1341690"/>
            <a:ext cx="228324" cy="29055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6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3F04C0BC-746E-45F3-A9FE-123BEBAEC1D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Predictive performance</a:t>
            </a:r>
            <a:endParaRPr lang="en-GB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F1ACEFA-971E-4EE2-A1B8-CC7D9F0C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17" y="1190682"/>
            <a:ext cx="3286125" cy="2819400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6F4D6DCA-9FFF-4FF7-9BF6-50F9A9DDF2AC}"/>
              </a:ext>
            </a:extLst>
          </p:cNvPr>
          <p:cNvCxnSpPr>
            <a:cxnSpLocks/>
          </p:cNvCxnSpPr>
          <p:nvPr/>
        </p:nvCxnSpPr>
        <p:spPr>
          <a:xfrm flipV="1">
            <a:off x="4469450" y="3076090"/>
            <a:ext cx="1532554" cy="70969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E9693F9-F11C-4100-9472-031E035A25E1}"/>
              </a:ext>
            </a:extLst>
          </p:cNvPr>
          <p:cNvSpPr txBox="1"/>
          <p:nvPr/>
        </p:nvSpPr>
        <p:spPr>
          <a:xfrm>
            <a:off x="550863" y="3784501"/>
            <a:ext cx="4330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10 % of malignant tumors uncaught is a problem...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324D11D1-1F7C-432C-8236-8D8CBCFE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8" y="1340962"/>
            <a:ext cx="4114800" cy="1390650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CB13642-98DE-4DB9-987F-D60185E1125A}"/>
              </a:ext>
            </a:extLst>
          </p:cNvPr>
          <p:cNvSpPr txBox="1"/>
          <p:nvPr/>
        </p:nvSpPr>
        <p:spPr>
          <a:xfrm>
            <a:off x="5337347" y="4010082"/>
            <a:ext cx="319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7: Confusion matrix of Normal-prior model for test split of PCA-6 dataset. Horizontally normalized.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A6EAA7E-0D55-4107-802B-553CAFFCA52D}"/>
              </a:ext>
            </a:extLst>
          </p:cNvPr>
          <p:cNvSpPr txBox="1"/>
          <p:nvPr/>
        </p:nvSpPr>
        <p:spPr>
          <a:xfrm>
            <a:off x="439105" y="2834164"/>
            <a:ext cx="403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6: Classification scores of Normal-prior model for test split of PCA-6 dataset.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EE6238CD-C999-4C5F-A1D3-C3294376119F}"/>
              </a:ext>
            </a:extLst>
          </p:cNvPr>
          <p:cNvSpPr txBox="1"/>
          <p:nvPr/>
        </p:nvSpPr>
        <p:spPr>
          <a:xfrm>
            <a:off x="617806" y="689458"/>
            <a:ext cx="6978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</p:spTree>
    <p:extLst>
      <p:ext uri="{BB962C8B-B14F-4D97-AF65-F5344CB8AC3E}">
        <p14:creationId xmlns:p14="http://schemas.microsoft.com/office/powerpoint/2010/main" val="189480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E077138F-93BB-4142-A885-E5636BA9E16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Conclusions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7DE9A1E-1C0A-432C-8C6F-353DEABC85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17" y="876331"/>
            <a:ext cx="8492897" cy="33908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Logit-based binary classifiers with 3 different prior distributions were successfully fit using </a:t>
            </a:r>
            <a:r>
              <a:rPr lang="en-GB" sz="1800" b="0" dirty="0" err="1"/>
              <a:t>pystan</a:t>
            </a:r>
            <a:r>
              <a:rPr lang="en-GB" sz="18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The resulting model is robust, its accuracy is decent, but not sufficient for practical 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GB" sz="1800" dirty="0"/>
          </a:p>
          <a:p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Test different link functions (e. g. </a:t>
            </a:r>
            <a:r>
              <a:rPr lang="en-GB" sz="1800" b="0" dirty="0" err="1"/>
              <a:t>probit</a:t>
            </a:r>
            <a:r>
              <a:rPr lang="en-GB" sz="1800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Compute the probability of a tumour being malignant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Improved accuracy could be achieved by better feature engineering.</a:t>
            </a:r>
            <a:endParaRPr lang="en-GB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Tekstin paikkamerkki 1">
            <a:extLst>
              <a:ext uri="{FF2B5EF4-FFF2-40B4-BE49-F238E27FC236}">
                <a16:creationId xmlns:a16="http://schemas.microsoft.com/office/drawing/2014/main" id="{5B5C1F5B-D084-4A8E-A349-2D225DB5D642}"/>
              </a:ext>
            </a:extLst>
          </p:cNvPr>
          <p:cNvSpPr txBox="1">
            <a:spLocks/>
          </p:cNvSpPr>
          <p:nvPr/>
        </p:nvSpPr>
        <p:spPr>
          <a:xfrm>
            <a:off x="292306" y="229044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Improvements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4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750</Words>
  <Application>Microsoft Office PowerPoint</Application>
  <PresentationFormat>Předvádění na obrazovce (16:9)</PresentationFormat>
  <Paragraphs>105</Paragraphs>
  <Slides>17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1" baseType="lpstr">
      <vt:lpstr>Arial</vt:lpstr>
      <vt:lpstr>Arial</vt:lpstr>
      <vt:lpstr>Calibri</vt:lpstr>
      <vt:lpstr>Office-teema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Suchomel, Ales</dc:creator>
  <cp:lastModifiedBy>Suchomel, Ales</cp:lastModifiedBy>
  <cp:revision>5</cp:revision>
  <dcterms:created xsi:type="dcterms:W3CDTF">2020-12-14T04:45:25Z</dcterms:created>
  <dcterms:modified xsi:type="dcterms:W3CDTF">2020-12-14T05:18:56Z</dcterms:modified>
</cp:coreProperties>
</file>